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5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 DeKraker" initials="KD" lastIdx="1" clrIdx="0">
    <p:extLst>
      <p:ext uri="{19B8F6BF-5375-455C-9EA6-DF929625EA0E}">
        <p15:presenceInfo xmlns:p15="http://schemas.microsoft.com/office/powerpoint/2012/main" userId="71f83eb5d6e2c0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6 month budget: $35,300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3E-43A9-AFD7-6B868AC0C4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3E-43A9-AFD7-6B868AC0C4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3E-43A9-AFD7-6B868AC0C4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3E-43A9-AFD7-6B868AC0C4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 prep'!$D$24:$D$27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'2022 prep'!$E$24:$E$27</c:f>
              <c:numCache>
                <c:formatCode>_("$"* #,##0_);_("$"* \(#,##0\);_("$"* "-"??_);_(@_)</c:formatCode>
                <c:ptCount val="4"/>
                <c:pt idx="0">
                  <c:v>37000</c:v>
                </c:pt>
                <c:pt idx="1">
                  <c:v>30000</c:v>
                </c:pt>
                <c:pt idx="2">
                  <c:v>262.50000000000006</c:v>
                </c:pt>
                <c:pt idx="3">
                  <c:v>5680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3E-43A9-AFD7-6B868AC0C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BA-452E-B01D-55BCE064B4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BA-452E-B01D-55BCE064B4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BA-452E-B01D-55BCE064B4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BA-452E-B01D-55BCE064B4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actual'!$D$24:$D$27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'Q2 actual'!$E$24:$E$27</c:f>
              <c:numCache>
                <c:formatCode>#,##0.00</c:formatCode>
                <c:ptCount val="4"/>
                <c:pt idx="0">
                  <c:v>11167.49</c:v>
                </c:pt>
                <c:pt idx="1">
                  <c:v>17791.57</c:v>
                </c:pt>
                <c:pt idx="2" formatCode="_(&quot;$&quot;* #,##0_);_(&quot;$&quot;* \(#,##0\);_(&quot;$&quot;* &quot;-&quot;??_);_(@_)">
                  <c:v>4.7</c:v>
                </c:pt>
                <c:pt idx="3">
                  <c:v>1869.03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BA-452E-B01D-55BCE064B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3 month performance: $11,145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02-4722-926E-71FF72EF8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02-4722-926E-71FF72EF8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02-4722-926E-71FF72EF82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02-4722-926E-71FF72EF82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02-4722-926E-71FF72EF82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02-4722-926E-71FF72EF82E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02-4722-926E-71FF72EF82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 actual'!$F$24:$F$30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'Q1 actual'!$G$24:$G$30</c:f>
              <c:numCache>
                <c:formatCode>_("$"* #,##0_);_("$"* \(#,##0\);_("$"* "-"??_);_(@_)</c:formatCode>
                <c:ptCount val="7"/>
                <c:pt idx="1">
                  <c:v>28622</c:v>
                </c:pt>
                <c:pt idx="2">
                  <c:v>10000</c:v>
                </c:pt>
                <c:pt idx="3">
                  <c:v>4107</c:v>
                </c:pt>
                <c:pt idx="4">
                  <c:v>25500</c:v>
                </c:pt>
                <c:pt idx="5">
                  <c:v>1919</c:v>
                </c:pt>
                <c:pt idx="6">
                  <c:v>6270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A02-4722-926E-71FF72EF8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0-42A8-93FB-599A1F248F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0-42A8-93FB-599A1F248F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0-42A8-93FB-599A1F248F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0-42A8-93FB-599A1F248F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0-42A8-93FB-599A1F248F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A0-42A8-93FB-599A1F248F5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8A0-42A8-93FB-599A1F248F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actual'!$F$24:$F$30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'Q2 actual'!$G$24:$G$30</c:f>
              <c:numCache>
                <c:formatCode>_("$"* #,##0_);_("$"* \(#,##0\);_("$"* "-"??_);_(@_)</c:formatCode>
                <c:ptCount val="7"/>
                <c:pt idx="1">
                  <c:v>5882.68</c:v>
                </c:pt>
                <c:pt idx="2">
                  <c:v>2729.54</c:v>
                </c:pt>
                <c:pt idx="3">
                  <c:v>1744</c:v>
                </c:pt>
                <c:pt idx="4">
                  <c:v>5843.41</c:v>
                </c:pt>
                <c:pt idx="5">
                  <c:v>518.75</c:v>
                </c:pt>
                <c:pt idx="6">
                  <c:v>3250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8A0-42A8-93FB-599A1F24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FA7B-F4B4-4C37-8DFF-F63F5D2CA27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9B7D-82DD-4747-8CB4-76B65490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reimbursement for June, received in July, is substantial and puts us nicely on track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B7D-82DD-4747-8CB4-76B65490C8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2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** &gt;$300 contractual services and $3000 training did not actually clear until July , putting us at about 1/3 of expected spending in ½ the year</a:t>
            </a:r>
          </a:p>
          <a:p>
            <a:endParaRPr lang="en-US" dirty="0"/>
          </a:p>
          <a:p>
            <a:r>
              <a:rPr lang="en-US" dirty="0"/>
              <a:t>**also still holding capital amount for roof (which is not part of the income/expense budget)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B7D-82DD-4747-8CB4-76B65490C8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3AD0-DC55-467E-A576-3D687E3E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CF17A-F00B-4E14-941C-54A7B9304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62DDA-D17B-488D-AF14-F90C11F9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CD673-707C-438B-A1D8-4C017FEE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DACBE-B49F-4C94-AD5B-8950DB66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4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7775-A984-4D06-8E71-2F0B3EC5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55893-32B6-4ADB-B336-6C06DB4D1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1D39F-9BC4-4EBF-8FA7-70D46270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B372-48F2-4F8D-AE74-7593A2E2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20043-5928-4499-9179-A8CF59B3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8192B-D513-44F7-A568-60052E56B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B229-B4F2-4968-AB24-ACF38F44D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4E02-E16D-41BE-A3BD-6D8CCA7C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CE72-A122-4C4A-8567-096F3102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F5539-A529-4F3B-B157-3448386C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1A0F-BCD7-4312-A8AF-E5012334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315AD-A552-48B8-9A98-C0F0921DD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0F008-8AA6-4B31-B279-1E48036A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33DE9-599F-44D4-926C-B015E02D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5F4D-0269-4F22-8784-B415959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3C3-3148-4AE6-82AE-DDEA4CC3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7B92E-7E29-40DE-8C8F-F773BAE12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89601-C1EB-4C20-BBEF-F4A54C17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E5F1F-BF71-40D3-8AC4-C61E0864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E32E-F9EA-48C4-A623-F762B9FB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EFB5-0ED5-4308-8CFF-BECB28F7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6350-3FF8-44D9-AB35-94DC8FF5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1089A-9866-45A2-948B-5F01D18AF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C8B72-196C-4DBE-8502-7BCBD5EF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7CEBA-3B0A-4017-B421-7E15BF2A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3E9A3-3F19-4063-9807-8EFF6651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C0AE-94EC-4D45-BF0F-0D458A15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B2117-396A-4EEB-84C0-F9475EA9B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DC25E-BDEB-48D5-81B6-36738B102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A3801-ABF9-45CC-B356-48E26F589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DDAA0-86E0-4CB6-A0E7-A236973B7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D9455-3124-4AED-80F4-3D64046E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39DA8-55B8-4090-A27E-847989CD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41EE3-2072-4D96-BB39-A10CA8FC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449-8B05-44B6-9467-102D3F3E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0BD3F-C29F-4E8C-BC96-E00406E7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2CB71-F94A-4FE8-801D-E99BAEF8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F8553-1E34-4D57-9275-1C984A63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2A4FD-D8B0-472D-A68A-83C1936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30748-AAB6-466A-87E7-6767B337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8B84B-3052-4F7A-9F87-727270B8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68A8-0BD1-4D41-9F72-5B623436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626E-67F0-4123-A991-0126C287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9916B-AF82-4759-BB00-6FA647CB3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23288-61A2-4ADA-BFBD-DD462146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1163-7D17-4F9E-9D35-5A1BFDF5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C11DC-E199-4769-93EF-3A07F987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FE66-B792-4B24-8A51-620E1501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A6BBA-209F-4544-8103-7AEC15A5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BBEA-DA61-4078-BDC8-BE630003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E96C-5640-404D-9E43-D1787482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1B5F-85ED-4363-9A15-5B2CB8DA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63E5-A0FE-471E-9BCF-C664712E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37B8A-F47D-4270-9C71-1190DDDA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E2D64-AA81-44BF-B22F-E89671D6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E28F0-455A-433A-8AA3-3594109D0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A9CA-8C5F-40BA-849C-78E593B0E58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0C2D-8BBC-48AC-AD4B-1978BBE0C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22AA-216E-4453-A6E9-D2D49EA58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9793-7C70-4EBF-AEC6-D841F12FA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b="1" dirty="0"/>
          </a:p>
          <a:p>
            <a:r>
              <a:rPr lang="en-US" sz="3600" b="1" dirty="0"/>
              <a:t>Performance to Budget </a:t>
            </a:r>
          </a:p>
          <a:p>
            <a:r>
              <a:rPr lang="en-US" sz="3600" b="1" dirty="0"/>
              <a:t>January - June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8CBAF-1B31-4AB1-8633-ECCB52CA9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45" y="1030612"/>
            <a:ext cx="7927910" cy="239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1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CCA9-4B65-4386-813F-28E262EB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DD9D003A-08C0-439D-9E45-7134EF53509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152862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178481-F5B1-49A9-BBAB-DB65B99056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00634"/>
              </p:ext>
            </p:extLst>
          </p:nvPr>
        </p:nvGraphicFramePr>
        <p:xfrm>
          <a:off x="1274825" y="1825625"/>
          <a:ext cx="4744975" cy="4194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198A1C-184E-4061-B946-7ED35DAF2453}"/>
              </a:ext>
            </a:extLst>
          </p:cNvPr>
          <p:cNvSpPr txBox="1"/>
          <p:nvPr/>
        </p:nvSpPr>
        <p:spPr>
          <a:xfrm>
            <a:off x="2111188" y="1825625"/>
            <a:ext cx="172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Budget: $72,943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C258E85-EA62-4EEE-8456-2478119052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651391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F7F8AB8-4588-4596-84E1-41440BDB3B30}"/>
              </a:ext>
            </a:extLst>
          </p:cNvPr>
          <p:cNvSpPr txBox="1"/>
          <p:nvPr/>
        </p:nvSpPr>
        <p:spPr>
          <a:xfrm>
            <a:off x="6856163" y="1573491"/>
            <a:ext cx="504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Actual: $30,833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2B6A728-1702-48EE-A7CB-33FEBF818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271249"/>
              </p:ext>
            </p:extLst>
          </p:nvPr>
        </p:nvGraphicFramePr>
        <p:xfrm>
          <a:off x="6019800" y="2089190"/>
          <a:ext cx="5334000" cy="393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3947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planned at our last meeting, we completed our spend down of FY2022 CDBG Grant funds in order to receive full reimbursement.</a:t>
            </a:r>
          </a:p>
          <a:p>
            <a:r>
              <a:rPr lang="en-US" dirty="0"/>
              <a:t>Contributions are still coming along nicely.</a:t>
            </a:r>
          </a:p>
          <a:p>
            <a:r>
              <a:rPr lang="en-US" dirty="0"/>
              <a:t>We remain a bit behind the expected level in rental proceeds.</a:t>
            </a:r>
          </a:p>
        </p:txBody>
      </p:sp>
    </p:spTree>
    <p:extLst>
      <p:ext uri="{BB962C8B-B14F-4D97-AF65-F5344CB8AC3E}">
        <p14:creationId xmlns:p14="http://schemas.microsoft.com/office/powerpoint/2010/main" val="12758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477DEB-65E1-4663-88C2-1713353A1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721613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9D2BBCD-C2EC-4201-B4FE-EFE41CA132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492583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979D1B-DF6F-4ADF-B002-3682B8EAD8EE}"/>
              </a:ext>
            </a:extLst>
          </p:cNvPr>
          <p:cNvSpPr txBox="1"/>
          <p:nvPr/>
        </p:nvSpPr>
        <p:spPr>
          <a:xfrm>
            <a:off x="2111188" y="1825625"/>
            <a:ext cx="172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Budget: $76,418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D6757D-8045-4214-83F5-57548A77B3A1}"/>
              </a:ext>
            </a:extLst>
          </p:cNvPr>
          <p:cNvSpPr txBox="1"/>
          <p:nvPr/>
        </p:nvSpPr>
        <p:spPr>
          <a:xfrm>
            <a:off x="6856163" y="1573491"/>
            <a:ext cx="504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Actual: $19,968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F039A12-2297-49DE-ABC7-842A193D2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65969"/>
              </p:ext>
            </p:extLst>
          </p:nvPr>
        </p:nvGraphicFramePr>
        <p:xfrm>
          <a:off x="4661244" y="2046725"/>
          <a:ext cx="7385501" cy="356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348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Overall we have accomplished about 60% of the spending we would expect in this amount of time, if payments happened steadily throughout the year.</a:t>
            </a:r>
          </a:p>
          <a:p>
            <a:r>
              <a:rPr lang="en-US" dirty="0"/>
              <a:t>The big adjustment is to “neighborhood improvement” as we do not actually expect to spend the full $15,000 to expand our public </a:t>
            </a:r>
            <a:r>
              <a:rPr lang="en-US" dirty="0" err="1"/>
              <a:t>wifi</a:t>
            </a:r>
            <a:r>
              <a:rPr lang="en-US" dirty="0"/>
              <a:t> presence – we will talk about the reallocation of those dollars as we budget for 2023.</a:t>
            </a:r>
          </a:p>
          <a:p>
            <a:r>
              <a:rPr lang="en-US" dirty="0"/>
              <a:t>“Other” is on track.</a:t>
            </a:r>
          </a:p>
          <a:p>
            <a:r>
              <a:rPr lang="en-US" dirty="0"/>
              <a:t>Occupancy is still low; property insurance and taxes will hit in third quarter and depreciation is logged at the end of the calendar year.</a:t>
            </a:r>
          </a:p>
          <a:p>
            <a:r>
              <a:rPr lang="en-US" dirty="0"/>
              <a:t>Contracts look low but we have checks out for the remainder of the first half.</a:t>
            </a:r>
          </a:p>
          <a:p>
            <a:r>
              <a:rPr lang="en-US" dirty="0"/>
              <a:t>Training is actually complete; that check cleared in July and will show on our third quarter financial.</a:t>
            </a:r>
          </a:p>
        </p:txBody>
      </p:sp>
    </p:spTree>
    <p:extLst>
      <p:ext uri="{BB962C8B-B14F-4D97-AF65-F5344CB8AC3E}">
        <p14:creationId xmlns:p14="http://schemas.microsoft.com/office/powerpoint/2010/main" val="21496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290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Income</vt:lpstr>
      <vt:lpstr>Income Narrative</vt:lpstr>
      <vt:lpstr>Expenses</vt:lpstr>
      <vt:lpstr>Expense Narrative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DeKraker</dc:creator>
  <cp:lastModifiedBy>Kristi DeKraker</cp:lastModifiedBy>
  <cp:revision>29</cp:revision>
  <dcterms:created xsi:type="dcterms:W3CDTF">2021-02-07T18:05:10Z</dcterms:created>
  <dcterms:modified xsi:type="dcterms:W3CDTF">2022-08-01T19:38:35Z</dcterms:modified>
</cp:coreProperties>
</file>