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8" r:id="rId3"/>
    <p:sldId id="258" r:id="rId4"/>
    <p:sldId id="269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i DeKraker" initials="KD" lastIdx="1" clrIdx="0">
    <p:extLst>
      <p:ext uri="{19B8F6BF-5375-455C-9EA6-DF929625EA0E}">
        <p15:presenceInfo xmlns:p15="http://schemas.microsoft.com/office/powerpoint/2012/main" userId="71f83eb5d6e2c01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6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blg\Dropbox\Financials\budget%20and%20actuals\budget%20prep%202022\budget%20prep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blg\Dropbox\Financials\budget%20and%20actuals\budget%20prep%202022\budget%20prep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blg\Dropbox\Admin\Financials\budget%20and%20actuals\budget%20prep%202022\budget%20prep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blg\Dropbox\Financials\budget%20and%20actuals\budget%20prep%202022\budget%20prep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blg\Dropbox\Financials\budget%20and%20actuals\budget%20prep%202022\budget%20prep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6 month budget: $35,300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53E-43A9-AFD7-6B868AC0C42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53E-43A9-AFD7-6B868AC0C42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53E-43A9-AFD7-6B868AC0C42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53E-43A9-AFD7-6B868AC0C42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'2022 prep'!$D$24:$D$27</c:f>
              <c:strCache>
                <c:ptCount val="4"/>
                <c:pt idx="0">
                  <c:v>CDBG</c:v>
                </c:pt>
                <c:pt idx="1">
                  <c:v>Gifts</c:v>
                </c:pt>
                <c:pt idx="2">
                  <c:v>Investment</c:v>
                </c:pt>
                <c:pt idx="3">
                  <c:v>Rent</c:v>
                </c:pt>
              </c:strCache>
            </c:strRef>
          </c:cat>
          <c:val>
            <c:numRef>
              <c:f>'2022 prep'!$E$24:$E$27</c:f>
              <c:numCache>
                <c:formatCode>_("$"* #,##0_);_("$"* \(#,##0\);_("$"* "-"??_);_(@_)</c:formatCode>
                <c:ptCount val="4"/>
                <c:pt idx="0">
                  <c:v>37000</c:v>
                </c:pt>
                <c:pt idx="1">
                  <c:v>30000</c:v>
                </c:pt>
                <c:pt idx="2">
                  <c:v>262.50000000000006</c:v>
                </c:pt>
                <c:pt idx="3">
                  <c:v>5680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53E-43A9-AFD7-6B868AC0C4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341-4CB4-8B53-5EEE7D39299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341-4CB4-8B53-5EEE7D39299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341-4CB4-8B53-5EEE7D39299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341-4CB4-8B53-5EEE7D3929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'Q2 actual'!$D$24:$D$27</c:f>
              <c:strCache>
                <c:ptCount val="4"/>
                <c:pt idx="0">
                  <c:v>CDBG</c:v>
                </c:pt>
                <c:pt idx="1">
                  <c:v>Gifts</c:v>
                </c:pt>
                <c:pt idx="2">
                  <c:v>Investment</c:v>
                </c:pt>
                <c:pt idx="3">
                  <c:v>Rent</c:v>
                </c:pt>
              </c:strCache>
            </c:strRef>
          </c:cat>
          <c:val>
            <c:numRef>
              <c:f>'Q2 actual'!$E$24:$E$27</c:f>
              <c:numCache>
                <c:formatCode>_("$"* #,##0_);_("$"* \(#,##0\);_("$"* "-"??_);_(@_)</c:formatCode>
                <c:ptCount val="4"/>
                <c:pt idx="0">
                  <c:v>27531.42</c:v>
                </c:pt>
                <c:pt idx="1">
                  <c:v>25302.67</c:v>
                </c:pt>
                <c:pt idx="2">
                  <c:v>45.85</c:v>
                </c:pt>
                <c:pt idx="3">
                  <c:v>3236.53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341-4CB4-8B53-5EEE7D3929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 3 month performance: $11,145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02-4722-926E-71FF72EF82E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02-4722-926E-71FF72EF82E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02-4722-926E-71FF72EF82E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A02-4722-926E-71FF72EF82E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A02-4722-926E-71FF72EF82E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A02-4722-926E-71FF72EF82E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A02-4722-926E-71FF72EF82EA}"/>
              </c:ext>
            </c:extLst>
          </c:dPt>
          <c:dLbls>
            <c:dLbl>
              <c:idx val="6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DA02-4722-926E-71FF72EF82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'Q1 actual'!$F$24:$F$30</c:f>
              <c:strCache>
                <c:ptCount val="7"/>
                <c:pt idx="0">
                  <c:v>Expenses</c:v>
                </c:pt>
                <c:pt idx="1">
                  <c:v>Neighborhood Improvement</c:v>
                </c:pt>
                <c:pt idx="2">
                  <c:v>Occupancy</c:v>
                </c:pt>
                <c:pt idx="3">
                  <c:v>Other</c:v>
                </c:pt>
                <c:pt idx="4">
                  <c:v>Payroll</c:v>
                </c:pt>
                <c:pt idx="5">
                  <c:v>Contracts</c:v>
                </c:pt>
                <c:pt idx="6">
                  <c:v>Training</c:v>
                </c:pt>
              </c:strCache>
            </c:strRef>
          </c:cat>
          <c:val>
            <c:numRef>
              <c:f>'Q1 actual'!$G$24:$G$30</c:f>
              <c:numCache>
                <c:formatCode>_("$"* #,##0_);_("$"* \(#,##0\);_("$"* "-"??_);_(@_)</c:formatCode>
                <c:ptCount val="7"/>
                <c:pt idx="1">
                  <c:v>28622</c:v>
                </c:pt>
                <c:pt idx="2">
                  <c:v>10000</c:v>
                </c:pt>
                <c:pt idx="3">
                  <c:v>4107</c:v>
                </c:pt>
                <c:pt idx="4">
                  <c:v>25500</c:v>
                </c:pt>
                <c:pt idx="5">
                  <c:v>1919</c:v>
                </c:pt>
                <c:pt idx="6">
                  <c:v>6270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A02-4722-926E-71FF72EF82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8A0-42A8-93FB-599A1F248F5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8A0-42A8-93FB-599A1F248F5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8A0-42A8-93FB-599A1F248F5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8A0-42A8-93FB-599A1F248F5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8A0-42A8-93FB-599A1F248F5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8A0-42A8-93FB-599A1F248F5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8A0-42A8-93FB-599A1F248F5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'Q2 actual'!$F$24:$F$30</c:f>
              <c:strCache>
                <c:ptCount val="7"/>
                <c:pt idx="0">
                  <c:v>Expenses</c:v>
                </c:pt>
                <c:pt idx="1">
                  <c:v>Neighborhood Improvement</c:v>
                </c:pt>
                <c:pt idx="2">
                  <c:v>Occupancy</c:v>
                </c:pt>
                <c:pt idx="3">
                  <c:v>Other</c:v>
                </c:pt>
                <c:pt idx="4">
                  <c:v>Payroll</c:v>
                </c:pt>
                <c:pt idx="5">
                  <c:v>Contracts</c:v>
                </c:pt>
                <c:pt idx="6">
                  <c:v>Training</c:v>
                </c:pt>
              </c:strCache>
            </c:strRef>
          </c:cat>
          <c:val>
            <c:numRef>
              <c:f>'Q2 actual'!$G$24:$G$30</c:f>
              <c:numCache>
                <c:formatCode>_("$"* #,##0_);_("$"* \(#,##0\);_("$"* "-"??_);_(@_)</c:formatCode>
                <c:ptCount val="7"/>
                <c:pt idx="1">
                  <c:v>5882.68</c:v>
                </c:pt>
                <c:pt idx="2">
                  <c:v>2729.54</c:v>
                </c:pt>
                <c:pt idx="3">
                  <c:v>1744</c:v>
                </c:pt>
                <c:pt idx="4">
                  <c:v>5843.41</c:v>
                </c:pt>
                <c:pt idx="5">
                  <c:v>518.75</c:v>
                </c:pt>
                <c:pt idx="6">
                  <c:v>3250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8A0-42A8-93FB-599A1F248F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1FA7B-F4B4-4C37-8DFF-F63F5D2CA27E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69B7D-82DD-4747-8CB4-76B65490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5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Overall we are right on track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69B7D-82DD-4747-8CB4-76B65490C8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25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** &gt;$300 contractual services and $3000 training did not actually clear until July , putting us at about 1/3 of expected spending in ½ the year</a:t>
            </a:r>
          </a:p>
          <a:p>
            <a:endParaRPr lang="en-US" dirty="0"/>
          </a:p>
          <a:p>
            <a:r>
              <a:rPr lang="en-US" dirty="0"/>
              <a:t>**also still holding capital amount for roof (which is not part of the income/expense budget)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69B7D-82DD-4747-8CB4-76B65490C8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4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93AD0-DC55-467E-A576-3D687E3E8E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CF17A-F00B-4E14-941C-54A7B9304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62DDA-D17B-488D-AF14-F90C11F97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CD673-707C-438B-A1D8-4C017FEEC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DACBE-B49F-4C94-AD5B-8950DB66E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4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17775-A984-4D06-8E71-2F0B3EC5A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755893-32B6-4ADB-B336-6C06DB4D1B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1D39F-9BC4-4EBF-8FA7-70D46270D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AB372-48F2-4F8D-AE74-7593A2E28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20043-5928-4499-9179-A8CF59B3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64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78192B-D513-44F7-A568-60052E56B6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BFB229-B4F2-4968-AB24-ACF38F44D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C4E02-E16D-41BE-A3BD-6D8CCA7CF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0CE72-A122-4C4A-8567-096F31021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F5539-A529-4F3B-B157-3448386CD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62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E1A0F-BCD7-4312-A8AF-E50123348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315AD-A552-48B8-9A98-C0F0921DD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0F008-8AA6-4B31-B279-1E48036A1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33DE9-599F-44D4-926C-B015E02D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A5F4D-0269-4F22-8784-B415959EB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8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763C3-3148-4AE6-82AE-DDEA4CC31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87B92E-7E29-40DE-8C8F-F773BAE12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89601-C1EB-4C20-BBEF-F4A54C178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E5F1F-BF71-40D3-8AC4-C61E08641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EE32E-F9EA-48C4-A623-F762B9FB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9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9EFB5-0ED5-4308-8CFF-BECB28F77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26350-3FF8-44D9-AB35-94DC8FF5C6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C1089A-9866-45A2-948B-5F01D18AF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FC8B72-196C-4DBE-8502-7BCBD5EF1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7CEBA-3B0A-4017-B421-7E15BF2A4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93E9A3-3F19-4063-9807-8EFF66513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2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8C0AE-94EC-4D45-BF0F-0D458A153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B2117-396A-4EEB-84C0-F9475EA9B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EDC25E-BDEB-48D5-81B6-36738B102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7A3801-ABF9-45CC-B356-48E26F5890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2DDAA0-86E0-4CB6-A0E7-A236973B70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D9455-3124-4AED-80F4-3D64046E5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939DA8-55B8-4090-A27E-847989CD2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941EE3-2072-4D96-BB39-A10CA8FCF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97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89449-8B05-44B6-9467-102D3F3E1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E0BD3F-C29F-4E8C-BC96-E00406E72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2CB71-F94A-4FE8-801D-E99BAEF83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0F8553-1E34-4D57-9275-1C984A634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9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12A4FD-D8B0-472D-A68A-83C193682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D30748-AAB6-466A-87E7-6767B3377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78B84B-3052-4F7A-9F87-727270B8D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6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168A8-0BD1-4D41-9F72-5B623436F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9626E-67F0-4123-A991-0126C287B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49916B-AF82-4759-BB00-6FA647CB3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323288-61A2-4ADA-BFBD-DD462146B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91163-7D17-4F9E-9D35-5A1BFDF56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BC11DC-E199-4769-93EF-3A07F987C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0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AFE66-B792-4B24-8A51-620E1501B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3A6BBA-209F-4544-8103-7AEC15A513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5FBBEA-DA61-4078-BDC8-BE630003A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20E96C-5640-404D-9E43-D17874820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91B5F-85ED-4363-9A15-5B2CB8DA3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A263E5-A0FE-471E-9BCF-C664712E9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1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537B8A-F47D-4270-9C71-1190DDDA0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CE2D64-AA81-44BF-B22F-E89671D60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E28F0-455A-433A-8AA3-3594109D01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0A9CA-8C5F-40BA-849C-78E593B0E587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B0C2D-8BBC-48AC-AD4B-1978BBE0C6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922AA-216E-4453-A6E9-D2D49EA583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0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0FA9793-7C70-4EBF-AEC6-D841F12FA5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3600" b="1" dirty="0"/>
          </a:p>
          <a:p>
            <a:r>
              <a:rPr lang="en-US" sz="3600" b="1" dirty="0"/>
              <a:t>Performance to Budget </a:t>
            </a:r>
          </a:p>
          <a:p>
            <a:r>
              <a:rPr lang="en-US" sz="3600" b="1" dirty="0"/>
              <a:t>January - September 2022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A8CBAF-1B31-4AB1-8633-ECCB52CA9E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045" y="1030612"/>
            <a:ext cx="7927910" cy="239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410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FCCA9-4B65-4386-813F-28E262EB4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</a:t>
            </a:r>
          </a:p>
        </p:txBody>
      </p:sp>
      <p:graphicFrame>
        <p:nvGraphicFramePr>
          <p:cNvPr id="19" name="Content Placeholder 18">
            <a:extLst>
              <a:ext uri="{FF2B5EF4-FFF2-40B4-BE49-F238E27FC236}">
                <a16:creationId xmlns:a16="http://schemas.microsoft.com/office/drawing/2014/main" id="{DD9D003A-08C0-439D-9E45-7134EF53509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61528622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5178481-F5B1-49A9-BBAB-DB65B99056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8500634"/>
              </p:ext>
            </p:extLst>
          </p:nvPr>
        </p:nvGraphicFramePr>
        <p:xfrm>
          <a:off x="1274825" y="1825625"/>
          <a:ext cx="4744975" cy="4194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B198A1C-184E-4061-B946-7ED35DAF2453}"/>
              </a:ext>
            </a:extLst>
          </p:cNvPr>
          <p:cNvSpPr txBox="1"/>
          <p:nvPr/>
        </p:nvSpPr>
        <p:spPr>
          <a:xfrm>
            <a:off x="2111188" y="1825625"/>
            <a:ext cx="1726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Budget: $72,943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C258E85-EA62-4EEE-8456-2478119052D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46513912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F7F8AB8-4588-4596-84E1-41440BDB3B30}"/>
              </a:ext>
            </a:extLst>
          </p:cNvPr>
          <p:cNvSpPr txBox="1"/>
          <p:nvPr/>
        </p:nvSpPr>
        <p:spPr>
          <a:xfrm>
            <a:off x="6856163" y="1573491"/>
            <a:ext cx="5044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Actual: $56,116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42B6A728-1702-48EE-A7CB-33FEBF818E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5185995"/>
              </p:ext>
            </p:extLst>
          </p:nvPr>
        </p:nvGraphicFramePr>
        <p:xfrm>
          <a:off x="5596890" y="2077760"/>
          <a:ext cx="6332220" cy="3762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839479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4F401-679A-4589-83B4-A79873BAD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Narrative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4D7D6-2DF8-4A62-87B9-758A66B4B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CDBG is right on track.</a:t>
            </a:r>
          </a:p>
          <a:p>
            <a:r>
              <a:rPr lang="en-US" dirty="0"/>
              <a:t>Over performance in contributions is keeping our average where it should be. </a:t>
            </a:r>
          </a:p>
          <a:p>
            <a:r>
              <a:rPr lang="en-US" dirty="0"/>
              <a:t>Investment is still a bit low.</a:t>
            </a:r>
          </a:p>
          <a:p>
            <a:r>
              <a:rPr lang="en-US" dirty="0"/>
              <a:t>Rent specifically is quite behind. Small repairs were a bit more than expected, but the big issue is our tenant falling behind then having NSF checks. We’ve referred him to the COVID relief funds at Sal Army.</a:t>
            </a:r>
          </a:p>
        </p:txBody>
      </p:sp>
    </p:spTree>
    <p:extLst>
      <p:ext uri="{BB962C8B-B14F-4D97-AF65-F5344CB8AC3E}">
        <p14:creationId xmlns:p14="http://schemas.microsoft.com/office/powerpoint/2010/main" val="127587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4F401-679A-4589-83B4-A79873BAD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Expenses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6477DEB-65E1-4663-88C2-1713353A128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57216136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69D2BBCD-C2EC-4201-B4FE-EFE41CA132A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90640341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A979D1B-DF6F-4ADF-B002-3682B8EAD8EE}"/>
              </a:ext>
            </a:extLst>
          </p:cNvPr>
          <p:cNvSpPr txBox="1"/>
          <p:nvPr/>
        </p:nvSpPr>
        <p:spPr>
          <a:xfrm>
            <a:off x="2111188" y="1825625"/>
            <a:ext cx="1726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Budget: $76,418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D6757D-8045-4214-83F5-57548A77B3A1}"/>
              </a:ext>
            </a:extLst>
          </p:cNvPr>
          <p:cNvSpPr txBox="1"/>
          <p:nvPr/>
        </p:nvSpPr>
        <p:spPr>
          <a:xfrm>
            <a:off x="6856163" y="1573491"/>
            <a:ext cx="5044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Actual: $19,968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6F039A12-2297-49DE-ABC7-842A193D25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665969"/>
              </p:ext>
            </p:extLst>
          </p:nvPr>
        </p:nvGraphicFramePr>
        <p:xfrm>
          <a:off x="4661244" y="2046725"/>
          <a:ext cx="7385501" cy="3567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93483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4F401-679A-4589-83B4-A79873BAD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Expense Narrative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4D7D6-2DF8-4A62-87B9-758A66B4B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Adjusting for the </a:t>
            </a:r>
            <a:r>
              <a:rPr lang="en-US" dirty="0" err="1"/>
              <a:t>Wifi</a:t>
            </a:r>
            <a:r>
              <a:rPr lang="en-US" dirty="0"/>
              <a:t> expansion funds we do not plan to spend, our overall expenditures are also right on track.</a:t>
            </a:r>
          </a:p>
          <a:p>
            <a:r>
              <a:rPr lang="en-US" dirty="0"/>
              <a:t>Neighborhood improvement is a bit behind, but as noted in our PILOT budget for 2023 there are additional funds in hand now which we do not actually plan to spend this year.</a:t>
            </a:r>
          </a:p>
          <a:p>
            <a:r>
              <a:rPr lang="en-US" dirty="0"/>
              <a:t>Occupancy is a bit low, but depreciation will hit at the end of the year.</a:t>
            </a:r>
          </a:p>
          <a:p>
            <a:r>
              <a:rPr lang="en-US" dirty="0"/>
              <a:t>We are slightly over budget on “other” having made the deliberate choice to try color printing on the spring newsletter as CDBG funds were available.</a:t>
            </a:r>
          </a:p>
          <a:p>
            <a:r>
              <a:rPr lang="en-US" dirty="0"/>
              <a:t>Contracts are also over budget as accounting fees were omitted from the budget; our new contractor was selected with the board’s approval and their work is eligible for proportional CDBG reimbursement.</a:t>
            </a:r>
          </a:p>
          <a:p>
            <a:r>
              <a:rPr lang="en-US" dirty="0"/>
              <a:t>Training is complete; we will be spending $200 ahead for two of our lunch and learns as CDBG funds are available. </a:t>
            </a:r>
          </a:p>
        </p:txBody>
      </p:sp>
    </p:spTree>
    <p:extLst>
      <p:ext uri="{BB962C8B-B14F-4D97-AF65-F5344CB8AC3E}">
        <p14:creationId xmlns:p14="http://schemas.microsoft.com/office/powerpoint/2010/main" val="2149604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323</Words>
  <Application>Microsoft Office PowerPoint</Application>
  <PresentationFormat>Widescreen</PresentationFormat>
  <Paragraphs>29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Income</vt:lpstr>
      <vt:lpstr>Income Narrative</vt:lpstr>
      <vt:lpstr>Expenses</vt:lpstr>
      <vt:lpstr>Expense Narrative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 DeKraker</dc:creator>
  <cp:lastModifiedBy>Kristi DeKraker</cp:lastModifiedBy>
  <cp:revision>31</cp:revision>
  <dcterms:created xsi:type="dcterms:W3CDTF">2021-02-07T18:05:10Z</dcterms:created>
  <dcterms:modified xsi:type="dcterms:W3CDTF">2022-10-24T14:24:13Z</dcterms:modified>
</cp:coreProperties>
</file>