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5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 DeKraker" initials="KD" lastIdx="1" clrIdx="0">
    <p:extLst>
      <p:ext uri="{19B8F6BF-5375-455C-9EA6-DF929625EA0E}">
        <p15:presenceInfo xmlns:p15="http://schemas.microsoft.com/office/powerpoint/2012/main" userId="71f83eb5d6e2c0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\Financials\budget%20and%20actuals\budget%20prep%202022\budget%20pre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%20&amp;%20Collaboration\Other%20Financials\budget%20and%20actuals\budget%20prep%202022\budget%20pre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%20&amp;%20Collaboration\Other%20Financials\budget%20and%20actuals\budget%20prep%202022\budget%20prep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6 month budget: $35,300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3E-43A9-AFD7-6B868AC0C4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3E-43A9-AFD7-6B868AC0C4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3E-43A9-AFD7-6B868AC0C4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3E-43A9-AFD7-6B868AC0C4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 prep'!$D$24:$D$27</c:f>
              <c:strCache>
                <c:ptCount val="4"/>
                <c:pt idx="0">
                  <c:v>CDBG</c:v>
                </c:pt>
                <c:pt idx="1">
                  <c:v>Gifts</c:v>
                </c:pt>
                <c:pt idx="2">
                  <c:v>Investment</c:v>
                </c:pt>
                <c:pt idx="3">
                  <c:v>Rent</c:v>
                </c:pt>
              </c:strCache>
            </c:strRef>
          </c:cat>
          <c:val>
            <c:numRef>
              <c:f>'2022 prep'!$E$24:$E$27</c:f>
              <c:numCache>
                <c:formatCode>_("$"* #,##0_);_("$"* \(#,##0\);_("$"* "-"??_);_(@_)</c:formatCode>
                <c:ptCount val="4"/>
                <c:pt idx="0">
                  <c:v>37000</c:v>
                </c:pt>
                <c:pt idx="1">
                  <c:v>30000</c:v>
                </c:pt>
                <c:pt idx="2">
                  <c:v>262.50000000000006</c:v>
                </c:pt>
                <c:pt idx="3">
                  <c:v>5680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3E-43A9-AFD7-6B868AC0C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A2-43AE-99ED-3B57DE9223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A2-43AE-99ED-3B57DE9223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A2-43AE-99ED-3B57DE9223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A2-43AE-99ED-3B57DE9223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actual'!$D$24:$D$27</c:f>
              <c:strCache>
                <c:ptCount val="4"/>
                <c:pt idx="0">
                  <c:v>CDBG</c:v>
                </c:pt>
                <c:pt idx="1">
                  <c:v>Gifts</c:v>
                </c:pt>
                <c:pt idx="2">
                  <c:v>Investment</c:v>
                </c:pt>
                <c:pt idx="3">
                  <c:v>Rent</c:v>
                </c:pt>
              </c:strCache>
            </c:strRef>
          </c:cat>
          <c:val>
            <c:numRef>
              <c:f>'Q2 actual'!$E$24:$E$27</c:f>
              <c:numCache>
                <c:formatCode>_("$"* #,##0_);_("$"* \(#,##0\);_("$"* "-"??_);_(@_)</c:formatCode>
                <c:ptCount val="4"/>
                <c:pt idx="0">
                  <c:v>35842.629999999997</c:v>
                </c:pt>
                <c:pt idx="1">
                  <c:v>27487.67</c:v>
                </c:pt>
                <c:pt idx="2">
                  <c:v>117.44</c:v>
                </c:pt>
                <c:pt idx="3">
                  <c:v>4857.5200000000004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A2-43AE-99ED-3B57DE922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3 month performance: $11,145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02-4722-926E-71FF72EF82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02-4722-926E-71FF72EF82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02-4722-926E-71FF72EF82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02-4722-926E-71FF72EF82E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02-4722-926E-71FF72EF82E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A02-4722-926E-71FF72EF82E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A02-4722-926E-71FF72EF82EA}"/>
              </c:ext>
            </c:extLst>
          </c:dPt>
          <c:dLbls>
            <c:dLbl>
              <c:idx val="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DA02-4722-926E-71FF72EF82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 actual'!$F$24:$F$30</c:f>
              <c:strCache>
                <c:ptCount val="7"/>
                <c:pt idx="0">
                  <c:v>Expenses</c:v>
                </c:pt>
                <c:pt idx="1">
                  <c:v>Neighborhood Improvement</c:v>
                </c:pt>
                <c:pt idx="2">
                  <c:v>Occupancy</c:v>
                </c:pt>
                <c:pt idx="3">
                  <c:v>Other</c:v>
                </c:pt>
                <c:pt idx="4">
                  <c:v>Payroll</c:v>
                </c:pt>
                <c:pt idx="5">
                  <c:v>Contracts</c:v>
                </c:pt>
                <c:pt idx="6">
                  <c:v>Training</c:v>
                </c:pt>
              </c:strCache>
            </c:strRef>
          </c:cat>
          <c:val>
            <c:numRef>
              <c:f>'Q1 actual'!$G$24:$G$30</c:f>
              <c:numCache>
                <c:formatCode>_("$"* #,##0_);_("$"* \(#,##0\);_("$"* "-"??_);_(@_)</c:formatCode>
                <c:ptCount val="7"/>
                <c:pt idx="1">
                  <c:v>28622</c:v>
                </c:pt>
                <c:pt idx="2">
                  <c:v>10000</c:v>
                </c:pt>
                <c:pt idx="3">
                  <c:v>4107</c:v>
                </c:pt>
                <c:pt idx="4">
                  <c:v>25500</c:v>
                </c:pt>
                <c:pt idx="5">
                  <c:v>1919</c:v>
                </c:pt>
                <c:pt idx="6">
                  <c:v>6270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A02-4722-926E-71FF72EF8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5D-4755-844E-E49CCD4F03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5D-4755-844E-E49CCD4F03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5D-4755-844E-E49CCD4F03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5D-4755-844E-E49CCD4F03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5D-4755-844E-E49CCD4F03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5D-4755-844E-E49CCD4F03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F5D-4755-844E-E49CCD4F03A0}"/>
              </c:ext>
            </c:extLst>
          </c:dPt>
          <c:dLbls>
            <c:dLbl>
              <c:idx val="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BF5D-4755-844E-E49CCD4F03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actual'!$G$24:$G$30</c:f>
              <c:strCache>
                <c:ptCount val="7"/>
                <c:pt idx="0">
                  <c:v>Expenses</c:v>
                </c:pt>
                <c:pt idx="1">
                  <c:v>Neighborhood Improvement</c:v>
                </c:pt>
                <c:pt idx="2">
                  <c:v>Occupancy</c:v>
                </c:pt>
                <c:pt idx="3">
                  <c:v>Other</c:v>
                </c:pt>
                <c:pt idx="4">
                  <c:v>Payroll</c:v>
                </c:pt>
                <c:pt idx="5">
                  <c:v>Contracts</c:v>
                </c:pt>
                <c:pt idx="6">
                  <c:v>Training</c:v>
                </c:pt>
              </c:strCache>
            </c:strRef>
          </c:cat>
          <c:val>
            <c:numRef>
              <c:f>'Q2 actual'!$H$24:$H$30</c:f>
              <c:numCache>
                <c:formatCode>_("$"* #,##0_);_("$"* \(#,##0\);_("$"* "-"??_);_(@_)</c:formatCode>
                <c:ptCount val="7"/>
                <c:pt idx="1">
                  <c:v>9543.2800000000007</c:v>
                </c:pt>
                <c:pt idx="2">
                  <c:v>10670.21</c:v>
                </c:pt>
                <c:pt idx="3">
                  <c:v>8837.2999999999993</c:v>
                </c:pt>
                <c:pt idx="4">
                  <c:v>23689.22</c:v>
                </c:pt>
                <c:pt idx="5">
                  <c:v>1763.48</c:v>
                </c:pt>
                <c:pt idx="6">
                  <c:v>6470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F5D-4755-844E-E49CCD4F03A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BF5D-4755-844E-E49CCD4F03A0}"/>
              </c:ext>
            </c:extLst>
          </c:dPt>
          <c:cat>
            <c:strRef>
              <c:f>'Q2 actual'!$G$24:$G$30</c:f>
              <c:strCache>
                <c:ptCount val="7"/>
                <c:pt idx="0">
                  <c:v>Expenses</c:v>
                </c:pt>
                <c:pt idx="1">
                  <c:v>Neighborhood Improvement</c:v>
                </c:pt>
                <c:pt idx="2">
                  <c:v>Occupancy</c:v>
                </c:pt>
                <c:pt idx="3">
                  <c:v>Other</c:v>
                </c:pt>
                <c:pt idx="4">
                  <c:v>Payroll</c:v>
                </c:pt>
                <c:pt idx="5">
                  <c:v>Contracts</c:v>
                </c:pt>
                <c:pt idx="6">
                  <c:v>Training</c:v>
                </c:pt>
              </c:strCache>
            </c:strRef>
          </c:cat>
          <c:val>
            <c:numRef>
              <c:f>'Q2 actual'!$H$28</c:f>
              <c:numCache>
                <c:formatCode>_("$"* #,##0_);_("$"* \(#,##0\);_("$"* "-"??_);_(@_)</c:formatCode>
                <c:ptCount val="1"/>
                <c:pt idx="0">
                  <c:v>23689.22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5D-4755-844E-E49CCD4F0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1FA7B-F4B4-4C37-8DFF-F63F5D2CA27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9B7D-82DD-4747-8CB4-76B65490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5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we are right on track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B7D-82DD-4747-8CB4-76B65490C8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25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** &gt;$300 contractual services and $3000 training did not actually clear until July , putting us at about 1/3 of expected spending in ½ the year</a:t>
            </a:r>
          </a:p>
          <a:p>
            <a:endParaRPr lang="en-US" dirty="0"/>
          </a:p>
          <a:p>
            <a:r>
              <a:rPr lang="en-US" dirty="0"/>
              <a:t>**also still holding capital amount for roof (which is not part of the income/expense budget)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B7D-82DD-4747-8CB4-76B65490C8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3AD0-DC55-467E-A576-3D687E3E8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CF17A-F00B-4E14-941C-54A7B9304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62DDA-D17B-488D-AF14-F90C11F9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CD673-707C-438B-A1D8-4C017FEE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DACBE-B49F-4C94-AD5B-8950DB66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4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7775-A984-4D06-8E71-2F0B3EC5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55893-32B6-4ADB-B336-6C06DB4D1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1D39F-9BC4-4EBF-8FA7-70D46270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AB372-48F2-4F8D-AE74-7593A2E2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20043-5928-4499-9179-A8CF59B3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8192B-D513-44F7-A568-60052E56B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FB229-B4F2-4968-AB24-ACF38F44D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4E02-E16D-41BE-A3BD-6D8CCA7C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0CE72-A122-4C4A-8567-096F3102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F5539-A529-4F3B-B157-3448386C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1A0F-BCD7-4312-A8AF-E5012334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315AD-A552-48B8-9A98-C0F0921DD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0F008-8AA6-4B31-B279-1E48036A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33DE9-599F-44D4-926C-B015E02D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A5F4D-0269-4F22-8784-B415959E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63C3-3148-4AE6-82AE-DDEA4CC3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7B92E-7E29-40DE-8C8F-F773BAE12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89601-C1EB-4C20-BBEF-F4A54C17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E5F1F-BF71-40D3-8AC4-C61E0864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EE32E-F9EA-48C4-A623-F762B9FB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EFB5-0ED5-4308-8CFF-BECB28F7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6350-3FF8-44D9-AB35-94DC8FF5C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1089A-9866-45A2-948B-5F01D18AF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C8B72-196C-4DBE-8502-7BCBD5EF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7CEBA-3B0A-4017-B421-7E15BF2A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3E9A3-3F19-4063-9807-8EFF6651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2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C0AE-94EC-4D45-BF0F-0D458A15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B2117-396A-4EEB-84C0-F9475EA9B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DC25E-BDEB-48D5-81B6-36738B102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7A3801-ABF9-45CC-B356-48E26F589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DDAA0-86E0-4CB6-A0E7-A236973B7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D9455-3124-4AED-80F4-3D64046E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39DA8-55B8-4090-A27E-847989CD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41EE3-2072-4D96-BB39-A10CA8FC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9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9449-8B05-44B6-9467-102D3F3E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0BD3F-C29F-4E8C-BC96-E00406E7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2CB71-F94A-4FE8-801D-E99BAEF8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F8553-1E34-4D57-9275-1C984A63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2A4FD-D8B0-472D-A68A-83C19368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30748-AAB6-466A-87E7-6767B3377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8B84B-3052-4F7A-9F87-727270B8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6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68A8-0BD1-4D41-9F72-5B623436F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626E-67F0-4123-A991-0126C287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9916B-AF82-4759-BB00-6FA647CB3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23288-61A2-4ADA-BFBD-DD462146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91163-7D17-4F9E-9D35-5A1BFDF5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C11DC-E199-4769-93EF-3A07F987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FE66-B792-4B24-8A51-620E1501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A6BBA-209F-4544-8103-7AEC15A51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FBBEA-DA61-4078-BDC8-BE630003A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0E96C-5640-404D-9E43-D1787482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91B5F-85ED-4363-9A15-5B2CB8DA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263E5-A0FE-471E-9BCF-C664712E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37B8A-F47D-4270-9C71-1190DDDA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E2D64-AA81-44BF-B22F-E89671D6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E28F0-455A-433A-8AA3-3594109D0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A9CA-8C5F-40BA-849C-78E593B0E58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B0C2D-8BBC-48AC-AD4B-1978BBE0C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922AA-216E-4453-A6E9-D2D49EA58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0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FA9793-7C70-4EBF-AEC6-D841F12FA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b="1" dirty="0"/>
          </a:p>
          <a:p>
            <a:r>
              <a:rPr lang="en-US" sz="3600" b="1" dirty="0"/>
              <a:t>Performance to Budget </a:t>
            </a:r>
          </a:p>
          <a:p>
            <a:r>
              <a:rPr lang="en-US" sz="3600" b="1" dirty="0"/>
              <a:t>January - December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A8CBAF-1B31-4AB1-8633-ECCB52CA9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045" y="1030612"/>
            <a:ext cx="7927910" cy="239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1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CCA9-4B65-4386-813F-28E262EB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</a:t>
            </a:r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DD9D003A-08C0-439D-9E45-7134EF53509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152862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5178481-F5B1-49A9-BBAB-DB65B99056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500634"/>
              </p:ext>
            </p:extLst>
          </p:nvPr>
        </p:nvGraphicFramePr>
        <p:xfrm>
          <a:off x="1274825" y="1825625"/>
          <a:ext cx="4744975" cy="4194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B198A1C-184E-4061-B946-7ED35DAF2453}"/>
              </a:ext>
            </a:extLst>
          </p:cNvPr>
          <p:cNvSpPr txBox="1"/>
          <p:nvPr/>
        </p:nvSpPr>
        <p:spPr>
          <a:xfrm>
            <a:off x="2111188" y="1825625"/>
            <a:ext cx="172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Budget: $72,943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C258E85-EA62-4EEE-8456-2478119052D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651391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F7F8AB8-4588-4596-84E1-41440BDB3B30}"/>
              </a:ext>
            </a:extLst>
          </p:cNvPr>
          <p:cNvSpPr txBox="1"/>
          <p:nvPr/>
        </p:nvSpPr>
        <p:spPr>
          <a:xfrm>
            <a:off x="6856163" y="1573491"/>
            <a:ext cx="504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Actual: $68,305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2B6A728-1702-48EE-A7CB-33FEBF818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185995"/>
              </p:ext>
            </p:extLst>
          </p:nvPr>
        </p:nvGraphicFramePr>
        <p:xfrm>
          <a:off x="5596890" y="2077760"/>
          <a:ext cx="6332220" cy="3762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2B6A728-1702-48EE-A7CB-33FEBF818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884358"/>
              </p:ext>
            </p:extLst>
          </p:nvPr>
        </p:nvGraphicFramePr>
        <p:xfrm>
          <a:off x="4674369" y="1969950"/>
          <a:ext cx="7226277" cy="4050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83947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D7D6-2DF8-4A62-87B9-758A66B4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we brought in nearly as much money as we expected to ($4.5k below target).</a:t>
            </a:r>
          </a:p>
          <a:p>
            <a:r>
              <a:rPr lang="en-US" dirty="0"/>
              <a:t>CDBG is a little low but we’ll finish spending the July-June allocation.</a:t>
            </a:r>
          </a:p>
          <a:p>
            <a:r>
              <a:rPr lang="en-US" dirty="0"/>
              <a:t>Year end fundraising push got us very close on gifts.</a:t>
            </a:r>
          </a:p>
          <a:p>
            <a:r>
              <a:rPr lang="en-US" dirty="0"/>
              <a:t>Investment is still a bit low.</a:t>
            </a:r>
          </a:p>
          <a:p>
            <a:r>
              <a:rPr lang="en-US" dirty="0"/>
              <a:t>Tenant has started catching up on rent (and there’s another good size payment in January).</a:t>
            </a:r>
          </a:p>
        </p:txBody>
      </p:sp>
    </p:spTree>
    <p:extLst>
      <p:ext uri="{BB962C8B-B14F-4D97-AF65-F5344CB8AC3E}">
        <p14:creationId xmlns:p14="http://schemas.microsoft.com/office/powerpoint/2010/main" val="12758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6477DEB-65E1-4663-88C2-1713353A12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721613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9D2BBCD-C2EC-4201-B4FE-EFE41CA132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064034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A979D1B-DF6F-4ADF-B002-3682B8EAD8EE}"/>
              </a:ext>
            </a:extLst>
          </p:cNvPr>
          <p:cNvSpPr txBox="1"/>
          <p:nvPr/>
        </p:nvSpPr>
        <p:spPr>
          <a:xfrm>
            <a:off x="2111188" y="1825625"/>
            <a:ext cx="172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Budget: $76,418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D6757D-8045-4214-83F5-57548A77B3A1}"/>
              </a:ext>
            </a:extLst>
          </p:cNvPr>
          <p:cNvSpPr txBox="1"/>
          <p:nvPr/>
        </p:nvSpPr>
        <p:spPr>
          <a:xfrm>
            <a:off x="6856163" y="1573491"/>
            <a:ext cx="504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Actual: $60,973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F039A12-2297-49DE-ABC7-842A193D25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65969"/>
              </p:ext>
            </p:extLst>
          </p:nvPr>
        </p:nvGraphicFramePr>
        <p:xfrm>
          <a:off x="4661244" y="2046725"/>
          <a:ext cx="7385501" cy="3567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F039A12-2297-49DE-ABC7-842A193D25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561796"/>
              </p:ext>
            </p:extLst>
          </p:nvPr>
        </p:nvGraphicFramePr>
        <p:xfrm>
          <a:off x="3128736" y="2096903"/>
          <a:ext cx="9937323" cy="386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9348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D7D6-2DF8-4A62-87B9-758A66B4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Overall, we managed our spending well, with an outlay of $60k vs expected $76k.</a:t>
            </a:r>
          </a:p>
          <a:p>
            <a:r>
              <a:rPr lang="en-US" dirty="0"/>
              <a:t>Neighborhood improvement: $4,000 went unspent plus the unrealized </a:t>
            </a:r>
            <a:r>
              <a:rPr lang="en-US" dirty="0" err="1"/>
              <a:t>wifi</a:t>
            </a:r>
            <a:r>
              <a:rPr lang="en-US" dirty="0"/>
              <a:t> expansion; these dollars are reallocated in our 2023 PILOT spending plans.</a:t>
            </a:r>
          </a:p>
          <a:p>
            <a:r>
              <a:rPr lang="en-US" dirty="0"/>
              <a:t>Occupancy reached (slightly over) budget with depreciation.</a:t>
            </a:r>
          </a:p>
          <a:p>
            <a:r>
              <a:rPr lang="en-US" dirty="0"/>
              <a:t>Other is over budget by $4,000: we added bookkeeping services and decided to stock up on trash bags for clean ups; both used CDBG funds.</a:t>
            </a:r>
          </a:p>
          <a:p>
            <a:r>
              <a:rPr lang="en-US" dirty="0"/>
              <a:t>Payroll and contracts came in slightly under budget</a:t>
            </a:r>
          </a:p>
          <a:p>
            <a:r>
              <a:rPr lang="en-US" dirty="0"/>
              <a:t>Training spent $200 ahead as CDBG funds were available. </a:t>
            </a:r>
          </a:p>
        </p:txBody>
      </p:sp>
    </p:spTree>
    <p:extLst>
      <p:ext uri="{BB962C8B-B14F-4D97-AF65-F5344CB8AC3E}">
        <p14:creationId xmlns:p14="http://schemas.microsoft.com/office/powerpoint/2010/main" val="214960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over Year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D7D6-2DF8-4A62-87B9-758A66B4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Strategic Plan calls for 5% year over year growth:</a:t>
            </a:r>
          </a:p>
          <a:p>
            <a:pPr lvl="1"/>
            <a:r>
              <a:rPr lang="en-US" dirty="0"/>
              <a:t>Revenue actually dropped 23% from $89,083</a:t>
            </a:r>
          </a:p>
          <a:p>
            <a:pPr lvl="1"/>
            <a:r>
              <a:rPr lang="en-US" dirty="0"/>
              <a:t>Expenses </a:t>
            </a:r>
            <a:r>
              <a:rPr lang="en-US"/>
              <a:t>also dropped 25% from $81,637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4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D7D6-2DF8-4A62-87B9-758A66B4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It looks like our </a:t>
            </a:r>
            <a:r>
              <a:rPr lang="en-US" dirty="0" err="1"/>
              <a:t>tennant</a:t>
            </a:r>
            <a:r>
              <a:rPr lang="en-US" dirty="0"/>
              <a:t> is about two months behind in rent?  How big will the January payment be?</a:t>
            </a:r>
          </a:p>
          <a:p>
            <a:pPr lvl="1"/>
            <a:r>
              <a:rPr lang="en-US" dirty="0"/>
              <a:t>January payment is $915.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Why is CDGB revenue low?</a:t>
            </a:r>
          </a:p>
          <a:p>
            <a:pPr lvl="1"/>
            <a:r>
              <a:rPr lang="en-US" dirty="0"/>
              <a:t>CDBG is run on a reimbursement basis, so we’ll catch up at the end of the July-June cycle. The next 6 months will see big one-time expenses like the D&amp;O insurance, HR handbook, and new computer(s).</a:t>
            </a:r>
          </a:p>
          <a:p>
            <a:pPr lvl="1"/>
            <a:endParaRPr lang="en-US" dirty="0"/>
          </a:p>
          <a:p>
            <a:r>
              <a:rPr lang="en-US" dirty="0"/>
              <a:t>What did we have budgeted for the neighborhood </a:t>
            </a:r>
            <a:r>
              <a:rPr lang="en-US" dirty="0" err="1"/>
              <a:t>wifi</a:t>
            </a:r>
            <a:r>
              <a:rPr lang="en-US" dirty="0"/>
              <a:t> and what was the unspent $4k of neighborhood improvement for?</a:t>
            </a:r>
          </a:p>
          <a:p>
            <a:pPr lvl="1"/>
            <a:r>
              <a:rPr lang="en-US" dirty="0"/>
              <a:t>We had expected to spend $15k on the </a:t>
            </a:r>
            <a:r>
              <a:rPr lang="en-US" dirty="0" err="1"/>
              <a:t>wifi</a:t>
            </a:r>
            <a:r>
              <a:rPr lang="en-US" dirty="0"/>
              <a:t> expansion. </a:t>
            </a:r>
          </a:p>
          <a:p>
            <a:pPr lvl="1"/>
            <a:r>
              <a:rPr lang="en-US" dirty="0"/>
              <a:t>Unspent neighborhood improvement includes a bit each from the roof, beautification, cats, trash removal.</a:t>
            </a:r>
          </a:p>
          <a:p>
            <a:pPr lvl="1"/>
            <a:r>
              <a:rPr lang="en-US" dirty="0"/>
              <a:t>I can show you how I’ll try formatting this year’s PILOT to see if that gets us to a more informative place.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455</Words>
  <Application>Microsoft Office PowerPoint</Application>
  <PresentationFormat>Widescreen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Income</vt:lpstr>
      <vt:lpstr>Income Narrative</vt:lpstr>
      <vt:lpstr>Expenses</vt:lpstr>
      <vt:lpstr>Expense Narrative</vt:lpstr>
      <vt:lpstr>Year over Year Growth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DeKraker</dc:creator>
  <cp:lastModifiedBy>Kristi DeKraker</cp:lastModifiedBy>
  <cp:revision>37</cp:revision>
  <dcterms:created xsi:type="dcterms:W3CDTF">2021-02-07T18:05:10Z</dcterms:created>
  <dcterms:modified xsi:type="dcterms:W3CDTF">2023-01-20T18:00:23Z</dcterms:modified>
</cp:coreProperties>
</file>